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6" r:id="rId2"/>
    <p:sldId id="257" r:id="rId3"/>
    <p:sldId id="258" r:id="rId4"/>
    <p:sldId id="268" r:id="rId5"/>
    <p:sldId id="269" r:id="rId6"/>
    <p:sldId id="259" r:id="rId7"/>
    <p:sldId id="260"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409B89CE-CEEE-4044-B599-E9B763933917}" type="datetimeFigureOut">
              <a:rPr lang="en-CA" smtClean="0"/>
              <a:t>03/02/2015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AAA613-F238-4081-B90F-3ABB3AF5E2B3}" type="slidenum">
              <a:rPr lang="en-CA" smtClean="0"/>
              <a:t>‹#›</a:t>
            </a:fld>
            <a:endParaRPr lang="en-CA"/>
          </a:p>
        </p:txBody>
      </p:sp>
    </p:spTree>
    <p:extLst>
      <p:ext uri="{BB962C8B-B14F-4D97-AF65-F5344CB8AC3E}">
        <p14:creationId xmlns:p14="http://schemas.microsoft.com/office/powerpoint/2010/main" val="2812576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36A836-A8C6-4479-8CEA-49EE11207527}" type="datetimeFigureOut">
              <a:rPr lang="en-CA" smtClean="0"/>
              <a:t>03/02/2015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248B3-BBB1-4BEE-8F03-D643C81E5BB9}" type="slidenum">
              <a:rPr lang="en-CA" smtClean="0"/>
              <a:t>‹#›</a:t>
            </a:fld>
            <a:endParaRPr lang="en-CA"/>
          </a:p>
        </p:txBody>
      </p:sp>
    </p:spTree>
    <p:extLst>
      <p:ext uri="{BB962C8B-B14F-4D97-AF65-F5344CB8AC3E}">
        <p14:creationId xmlns:p14="http://schemas.microsoft.com/office/powerpoint/2010/main" val="274601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EB248B3-BBB1-4BEE-8F03-D643C81E5BB9}" type="slidenum">
              <a:rPr lang="en-CA" smtClean="0"/>
              <a:t>5</a:t>
            </a:fld>
            <a:endParaRPr lang="en-CA"/>
          </a:p>
        </p:txBody>
      </p:sp>
    </p:spTree>
    <p:extLst>
      <p:ext uri="{BB962C8B-B14F-4D97-AF65-F5344CB8AC3E}">
        <p14:creationId xmlns:p14="http://schemas.microsoft.com/office/powerpoint/2010/main" val="383540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053EBC9-1CDF-4D1F-B9C7-D529B60A59B4}" type="datetimeFigureOut">
              <a:rPr lang="en-CA" smtClean="0"/>
              <a:t>03/02/2015</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CF0329BB-F16B-4893-A710-286D15DE781F}"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53EBC9-1CDF-4D1F-B9C7-D529B60A59B4}" type="datetimeFigureOut">
              <a:rPr lang="en-CA" smtClean="0"/>
              <a:t>03/02/2015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F0329BB-F16B-4893-A710-286D15DE781F}"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53EBC9-1CDF-4D1F-B9C7-D529B60A59B4}" type="datetimeFigureOut">
              <a:rPr lang="en-CA" smtClean="0"/>
              <a:t>03/02/2015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F0329BB-F16B-4893-A710-286D15DE781F}"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53EBC9-1CDF-4D1F-B9C7-D529B60A59B4}" type="datetimeFigureOut">
              <a:rPr lang="en-CA" smtClean="0"/>
              <a:t>03/02/2015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F0329BB-F16B-4893-A710-286D15DE781F}"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53EBC9-1CDF-4D1F-B9C7-D529B60A59B4}" type="datetimeFigureOut">
              <a:rPr lang="en-CA" smtClean="0"/>
              <a:t>03/02/2015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F0329BB-F16B-4893-A710-286D15DE781F}"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53EBC9-1CDF-4D1F-B9C7-D529B60A59B4}" type="datetimeFigureOut">
              <a:rPr lang="en-CA" smtClean="0"/>
              <a:t>03/02/2015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F0329BB-F16B-4893-A710-286D15DE781F}"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053EBC9-1CDF-4D1F-B9C7-D529B60A59B4}" type="datetimeFigureOut">
              <a:rPr lang="en-CA" smtClean="0"/>
              <a:t>03/02/2015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F0329BB-F16B-4893-A710-286D15DE781F}"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53EBC9-1CDF-4D1F-B9C7-D529B60A59B4}" type="datetimeFigureOut">
              <a:rPr lang="en-CA" smtClean="0"/>
              <a:t>03/02/2015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F0329BB-F16B-4893-A710-286D15DE781F}"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3EBC9-1CDF-4D1F-B9C7-D529B60A59B4}" type="datetimeFigureOut">
              <a:rPr lang="en-CA" smtClean="0"/>
              <a:t>03/02/2015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F0329BB-F16B-4893-A710-286D15DE781F}"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53EBC9-1CDF-4D1F-B9C7-D529B60A59B4}" type="datetimeFigureOut">
              <a:rPr lang="en-CA" smtClean="0"/>
              <a:t>03/02/2015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F0329BB-F16B-4893-A710-286D15DE781F}"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53EBC9-1CDF-4D1F-B9C7-D529B60A59B4}" type="datetimeFigureOut">
              <a:rPr lang="en-CA" smtClean="0"/>
              <a:t>03/02/2015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CF0329BB-F16B-4893-A710-286D15DE781F}" type="slidenum">
              <a:rPr lang="en-CA" smtClean="0"/>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53EBC9-1CDF-4D1F-B9C7-D529B60A59B4}" type="datetimeFigureOut">
              <a:rPr lang="en-CA" smtClean="0"/>
              <a:t>03/02/2015</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0329BB-F16B-4893-A710-286D15DE781F}" type="slidenum">
              <a:rPr lang="en-CA" smtClean="0"/>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5.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Welcome to</a:t>
            </a:r>
            <a:endParaRPr lang="en-CA"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2200880"/>
            <a:ext cx="4629095" cy="3069291"/>
          </a:xfrm>
        </p:spPr>
      </p:pic>
      <p:sp>
        <p:nvSpPr>
          <p:cNvPr id="2" name="Rectangle 1"/>
          <p:cNvSpPr/>
          <p:nvPr/>
        </p:nvSpPr>
        <p:spPr>
          <a:xfrm>
            <a:off x="381000" y="1981200"/>
            <a:ext cx="3350597" cy="1754326"/>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RMSS</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FIRESIDE</a:t>
            </a:r>
          </a:p>
        </p:txBody>
      </p:sp>
      <p:sp>
        <p:nvSpPr>
          <p:cNvPr id="6" name="Rectangle 5"/>
          <p:cNvSpPr/>
          <p:nvPr/>
        </p:nvSpPr>
        <p:spPr>
          <a:xfrm>
            <a:off x="315276" y="3581400"/>
            <a:ext cx="3482043" cy="258532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a:t>
            </a: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utdoor</a:t>
            </a:r>
          </a:p>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ducation</a:t>
            </a:r>
          </a:p>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program</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57612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Who SHOULD NOT COME BACK Tuesday!?</a:t>
            </a:r>
            <a:endParaRPr lang="en-CA" sz="3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Today should be your last day if….</a:t>
            </a:r>
          </a:p>
          <a:p>
            <a:pPr lvl="1"/>
            <a:r>
              <a:rPr lang="en-US" dirty="0" smtClean="0"/>
              <a:t>You are a fragile athlete</a:t>
            </a:r>
          </a:p>
          <a:p>
            <a:pPr lvl="1"/>
            <a:r>
              <a:rPr lang="en-US" dirty="0" smtClean="0"/>
              <a:t>You are here only because your friend is here</a:t>
            </a:r>
          </a:p>
          <a:p>
            <a:pPr lvl="1"/>
            <a:r>
              <a:rPr lang="en-US" dirty="0" smtClean="0"/>
              <a:t>You are selfish and treat people poorly</a:t>
            </a:r>
          </a:p>
          <a:p>
            <a:pPr lvl="1"/>
            <a:r>
              <a:rPr lang="en-US" dirty="0" smtClean="0"/>
              <a:t>You are late, absent, or skip classes often</a:t>
            </a:r>
          </a:p>
          <a:p>
            <a:pPr lvl="1"/>
            <a:r>
              <a:rPr lang="en-US" dirty="0" smtClean="0"/>
              <a:t>You do not have, or can not borrow, appropriate clothing/equipment for the activities</a:t>
            </a:r>
            <a:endParaRPr lang="en-CA" dirty="0"/>
          </a:p>
        </p:txBody>
      </p:sp>
    </p:spTree>
    <p:extLst>
      <p:ext uri="{BB962C8B-B14F-4D97-AF65-F5344CB8AC3E}">
        <p14:creationId xmlns:p14="http://schemas.microsoft.com/office/powerpoint/2010/main" val="233024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successful here you MUST</a:t>
            </a:r>
            <a:endParaRPr lang="en-CA" dirty="0"/>
          </a:p>
        </p:txBody>
      </p:sp>
      <p:sp>
        <p:nvSpPr>
          <p:cNvPr id="3" name="Content Placeholder 2"/>
          <p:cNvSpPr>
            <a:spLocks noGrp="1"/>
          </p:cNvSpPr>
          <p:nvPr>
            <p:ph idx="1"/>
          </p:nvPr>
        </p:nvSpPr>
        <p:spPr>
          <a:xfrm>
            <a:off x="1447800" y="1935480"/>
            <a:ext cx="5867400" cy="4389120"/>
          </a:xfrm>
        </p:spPr>
        <p:txBody>
          <a:bodyPr>
            <a:normAutofit/>
          </a:bodyPr>
          <a:lstStyle/>
          <a:p>
            <a:pPr marL="1371600" lvl="3" indent="-457200">
              <a:buFont typeface="+mj-lt"/>
              <a:buAutoNum type="alphaUcPeriod"/>
            </a:pPr>
            <a:r>
              <a:rPr lang="en-US" sz="2800" dirty="0" smtClean="0"/>
              <a:t>Dress for the weather.  We WILL go out in rain, sleet, and snow; “There are no bad weather days, only bad clothing choices.”</a:t>
            </a:r>
            <a:endParaRPr lang="en-US" sz="2800" dirty="0"/>
          </a:p>
          <a:p>
            <a:pPr marL="1371600" lvl="3" indent="-457200">
              <a:buFont typeface="+mj-lt"/>
              <a:buAutoNum type="alphaUcPeriod"/>
            </a:pPr>
            <a:r>
              <a:rPr lang="en-US" sz="2800" dirty="0" smtClean="0"/>
              <a:t>Treat each other well</a:t>
            </a:r>
          </a:p>
          <a:p>
            <a:pPr marL="1371600" lvl="3" indent="-457200">
              <a:buFont typeface="+mj-lt"/>
              <a:buAutoNum type="alphaUcPeriod"/>
            </a:pPr>
            <a:r>
              <a:rPr lang="en-US" sz="2800" dirty="0" smtClean="0"/>
              <a:t>Come with a positive attitude</a:t>
            </a:r>
          </a:p>
        </p:txBody>
      </p:sp>
    </p:spTree>
    <p:extLst>
      <p:ext uri="{BB962C8B-B14F-4D97-AF65-F5344CB8AC3E}">
        <p14:creationId xmlns:p14="http://schemas.microsoft.com/office/powerpoint/2010/main" val="146085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610600" cy="1143000"/>
          </a:xfrm>
        </p:spPr>
        <p:txBody>
          <a:bodyPr>
            <a:noAutofit/>
          </a:bodyPr>
          <a:lstStyle/>
          <a:p>
            <a:pPr algn="ctr"/>
            <a:r>
              <a:rPr lang="en-US" sz="4000" dirty="0" smtClean="0"/>
              <a:t>You WILL get wet, dirty and be miserable on some days!</a:t>
            </a:r>
            <a:endParaRPr lang="en-CA" sz="4000" dirty="0"/>
          </a:p>
        </p:txBody>
      </p:sp>
      <p:pic>
        <p:nvPicPr>
          <p:cNvPr id="4" name="Content Placeholder 3"/>
          <p:cNvPicPr>
            <a:picLocks noGrp="1" noChangeAspect="1"/>
          </p:cNvPicPr>
          <p:nvPr>
            <p:ph idx="1"/>
          </p:nvPr>
        </p:nvPicPr>
        <p:blipFill>
          <a:blip r:embed="rId2"/>
          <a:stretch>
            <a:fillRect/>
          </a:stretch>
        </p:blipFill>
        <p:spPr>
          <a:xfrm>
            <a:off x="609600" y="2057400"/>
            <a:ext cx="3153659" cy="2362200"/>
          </a:xfrm>
          <a:prstGeom prst="rect">
            <a:avLst/>
          </a:prstGeom>
        </p:spPr>
      </p:pic>
      <p:pic>
        <p:nvPicPr>
          <p:cNvPr id="5" name="Picture 4"/>
          <p:cNvPicPr>
            <a:picLocks noChangeAspect="1"/>
          </p:cNvPicPr>
          <p:nvPr/>
        </p:nvPicPr>
        <p:blipFill>
          <a:blip r:embed="rId3"/>
          <a:stretch>
            <a:fillRect/>
          </a:stretch>
        </p:blipFill>
        <p:spPr>
          <a:xfrm>
            <a:off x="4646534" y="3962400"/>
            <a:ext cx="3535441" cy="2352675"/>
          </a:xfrm>
          <a:prstGeom prst="rect">
            <a:avLst/>
          </a:prstGeom>
        </p:spPr>
      </p:pic>
      <p:pic>
        <p:nvPicPr>
          <p:cNvPr id="6" name="Picture 5"/>
          <p:cNvPicPr>
            <a:picLocks noChangeAspect="1"/>
          </p:cNvPicPr>
          <p:nvPr/>
        </p:nvPicPr>
        <p:blipFill>
          <a:blip r:embed="rId4"/>
          <a:stretch>
            <a:fillRect/>
          </a:stretch>
        </p:blipFill>
        <p:spPr>
          <a:xfrm>
            <a:off x="1295400" y="4343111"/>
            <a:ext cx="3537857" cy="1981200"/>
          </a:xfrm>
          <a:prstGeom prst="rect">
            <a:avLst/>
          </a:prstGeom>
        </p:spPr>
      </p:pic>
      <p:pic>
        <p:nvPicPr>
          <p:cNvPr id="7" name="Picture 6"/>
          <p:cNvPicPr>
            <a:picLocks noChangeAspect="1"/>
          </p:cNvPicPr>
          <p:nvPr/>
        </p:nvPicPr>
        <p:blipFill>
          <a:blip r:embed="rId5"/>
          <a:stretch>
            <a:fillRect/>
          </a:stretch>
        </p:blipFill>
        <p:spPr>
          <a:xfrm>
            <a:off x="5715000" y="2366962"/>
            <a:ext cx="2619375" cy="1743075"/>
          </a:xfrm>
          <a:prstGeom prst="rect">
            <a:avLst/>
          </a:prstGeom>
        </p:spPr>
      </p:pic>
      <p:pic>
        <p:nvPicPr>
          <p:cNvPr id="8" name="Picture 7"/>
          <p:cNvPicPr>
            <a:picLocks noChangeAspect="1"/>
          </p:cNvPicPr>
          <p:nvPr/>
        </p:nvPicPr>
        <p:blipFill>
          <a:blip r:embed="rId6"/>
          <a:stretch>
            <a:fillRect/>
          </a:stretch>
        </p:blipFill>
        <p:spPr>
          <a:xfrm>
            <a:off x="3433762" y="2424112"/>
            <a:ext cx="2276475" cy="2009775"/>
          </a:xfrm>
          <a:prstGeom prst="rect">
            <a:avLst/>
          </a:prstGeom>
        </p:spPr>
      </p:pic>
    </p:spTree>
    <p:extLst>
      <p:ext uri="{BB962C8B-B14F-4D97-AF65-F5344CB8AC3E}">
        <p14:creationId xmlns:p14="http://schemas.microsoft.com/office/powerpoint/2010/main" val="1927345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The GOOD days </a:t>
            </a:r>
            <a:br>
              <a:rPr lang="en-US" sz="4000" dirty="0" smtClean="0"/>
            </a:br>
            <a:r>
              <a:rPr lang="en-US" sz="4000" dirty="0" smtClean="0"/>
              <a:t>make it all worth while…</a:t>
            </a:r>
            <a:endParaRPr lang="en-CA" sz="4000" dirty="0"/>
          </a:p>
        </p:txBody>
      </p:sp>
      <p:pic>
        <p:nvPicPr>
          <p:cNvPr id="4" name="Content Placeholder 3"/>
          <p:cNvPicPr>
            <a:picLocks noGrp="1" noChangeAspect="1"/>
          </p:cNvPicPr>
          <p:nvPr>
            <p:ph idx="1"/>
          </p:nvPr>
        </p:nvPicPr>
        <p:blipFill>
          <a:blip r:embed="rId2"/>
          <a:stretch>
            <a:fillRect/>
          </a:stretch>
        </p:blipFill>
        <p:spPr>
          <a:xfrm>
            <a:off x="762000" y="2057400"/>
            <a:ext cx="2619375" cy="1977408"/>
          </a:xfrm>
          <a:prstGeom prst="rect">
            <a:avLst/>
          </a:prstGeom>
        </p:spPr>
      </p:pic>
      <p:pic>
        <p:nvPicPr>
          <p:cNvPr id="5" name="Picture 4"/>
          <p:cNvPicPr>
            <a:picLocks noChangeAspect="1"/>
          </p:cNvPicPr>
          <p:nvPr/>
        </p:nvPicPr>
        <p:blipFill>
          <a:blip r:embed="rId3"/>
          <a:stretch>
            <a:fillRect/>
          </a:stretch>
        </p:blipFill>
        <p:spPr>
          <a:xfrm>
            <a:off x="5701145" y="2053115"/>
            <a:ext cx="2619375" cy="2071210"/>
          </a:xfrm>
          <a:prstGeom prst="rect">
            <a:avLst/>
          </a:prstGeom>
        </p:spPr>
      </p:pic>
      <p:pic>
        <p:nvPicPr>
          <p:cNvPr id="6" name="Picture 5"/>
          <p:cNvPicPr>
            <a:picLocks noChangeAspect="1"/>
          </p:cNvPicPr>
          <p:nvPr/>
        </p:nvPicPr>
        <p:blipFill>
          <a:blip r:embed="rId4"/>
          <a:stretch>
            <a:fillRect/>
          </a:stretch>
        </p:blipFill>
        <p:spPr>
          <a:xfrm>
            <a:off x="3238788" y="3329565"/>
            <a:ext cx="2466975" cy="1847850"/>
          </a:xfrm>
          <a:prstGeom prst="rect">
            <a:avLst/>
          </a:prstGeom>
        </p:spPr>
      </p:pic>
      <p:pic>
        <p:nvPicPr>
          <p:cNvPr id="7" name="Picture 6"/>
          <p:cNvPicPr>
            <a:picLocks noChangeAspect="1"/>
          </p:cNvPicPr>
          <p:nvPr/>
        </p:nvPicPr>
        <p:blipFill>
          <a:blip r:embed="rId5"/>
          <a:stretch>
            <a:fillRect/>
          </a:stretch>
        </p:blipFill>
        <p:spPr>
          <a:xfrm>
            <a:off x="5701145" y="4124325"/>
            <a:ext cx="2695575" cy="2053608"/>
          </a:xfrm>
          <a:prstGeom prst="rect">
            <a:avLst/>
          </a:prstGeom>
        </p:spPr>
      </p:pic>
      <p:pic>
        <p:nvPicPr>
          <p:cNvPr id="8" name="Picture 7"/>
          <p:cNvPicPr>
            <a:picLocks noChangeAspect="1"/>
          </p:cNvPicPr>
          <p:nvPr/>
        </p:nvPicPr>
        <p:blipFill>
          <a:blip r:embed="rId6"/>
          <a:stretch>
            <a:fillRect/>
          </a:stretch>
        </p:blipFill>
        <p:spPr>
          <a:xfrm>
            <a:off x="762000" y="4010787"/>
            <a:ext cx="2619375" cy="2143125"/>
          </a:xfrm>
          <a:prstGeom prst="rect">
            <a:avLst/>
          </a:prstGeom>
        </p:spPr>
      </p:pic>
      <p:pic>
        <p:nvPicPr>
          <p:cNvPr id="9" name="Picture 8"/>
          <p:cNvPicPr>
            <a:picLocks noChangeAspect="1"/>
          </p:cNvPicPr>
          <p:nvPr/>
        </p:nvPicPr>
        <p:blipFill>
          <a:blip r:embed="rId7"/>
          <a:stretch>
            <a:fillRect/>
          </a:stretch>
        </p:blipFill>
        <p:spPr>
          <a:xfrm>
            <a:off x="3369830" y="5011305"/>
            <a:ext cx="2333625" cy="1142607"/>
          </a:xfrm>
          <a:prstGeom prst="rect">
            <a:avLst/>
          </a:prstGeom>
        </p:spPr>
      </p:pic>
      <p:pic>
        <p:nvPicPr>
          <p:cNvPr id="10" name="Picture 9"/>
          <p:cNvPicPr>
            <a:picLocks noChangeAspect="1"/>
          </p:cNvPicPr>
          <p:nvPr/>
        </p:nvPicPr>
        <p:blipFill>
          <a:blip r:embed="rId8"/>
          <a:stretch>
            <a:fillRect/>
          </a:stretch>
        </p:blipFill>
        <p:spPr>
          <a:xfrm>
            <a:off x="3351933" y="2053115"/>
            <a:ext cx="2390775" cy="1648587"/>
          </a:xfrm>
          <a:prstGeom prst="rect">
            <a:avLst/>
          </a:prstGeom>
        </p:spPr>
      </p:pic>
    </p:spTree>
    <p:extLst>
      <p:ext uri="{BB962C8B-B14F-4D97-AF65-F5344CB8AC3E}">
        <p14:creationId xmlns:p14="http://schemas.microsoft.com/office/powerpoint/2010/main" val="3607912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If you are not excited by what you see…</a:t>
            </a:r>
            <a:endParaRPr lang="en-CA" sz="40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PLEASE DROP THIS CLASS!</a:t>
            </a:r>
          </a:p>
          <a:p>
            <a:pPr marL="0" indent="0">
              <a:buNone/>
            </a:pPr>
            <a:endParaRPr lang="en-US" dirty="0"/>
          </a:p>
          <a:p>
            <a:pPr marL="0" indent="0">
              <a:buNone/>
            </a:pPr>
            <a:r>
              <a:rPr lang="en-US" dirty="0" smtClean="0"/>
              <a:t>It is your CHOICE!</a:t>
            </a:r>
          </a:p>
          <a:p>
            <a:pPr marL="0" indent="0">
              <a:buNone/>
            </a:pPr>
            <a:endParaRPr lang="en-US" dirty="0"/>
          </a:p>
          <a:p>
            <a:pPr marL="0" indent="0">
              <a:buNone/>
            </a:pPr>
            <a:r>
              <a:rPr lang="en-US" dirty="0" smtClean="0"/>
              <a:t>Take Responsibility!</a:t>
            </a:r>
          </a:p>
          <a:p>
            <a:pPr marL="0" indent="0">
              <a:buNone/>
            </a:pPr>
            <a:endParaRPr lang="en-CA" dirty="0"/>
          </a:p>
        </p:txBody>
      </p:sp>
    </p:spTree>
    <p:extLst>
      <p:ext uri="{BB962C8B-B14F-4D97-AF65-F5344CB8AC3E}">
        <p14:creationId xmlns:p14="http://schemas.microsoft.com/office/powerpoint/2010/main" val="263621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is Outdoor Education?</a:t>
            </a:r>
            <a:endParaRPr lang="en-CA" dirty="0"/>
          </a:p>
        </p:txBody>
      </p:sp>
      <p:sp>
        <p:nvSpPr>
          <p:cNvPr id="8" name="Content Placeholder 7"/>
          <p:cNvSpPr>
            <a:spLocks noGrp="1"/>
          </p:cNvSpPr>
          <p:nvPr>
            <p:ph idx="1"/>
          </p:nvPr>
        </p:nvSpPr>
        <p:spPr/>
        <p:txBody>
          <a:bodyPr/>
          <a:lstStyle/>
          <a:p>
            <a:r>
              <a:rPr lang="en-US" dirty="0"/>
              <a:t>an </a:t>
            </a:r>
            <a:r>
              <a:rPr lang="en-US" dirty="0" smtClean="0"/>
              <a:t>active, experience-based, </a:t>
            </a:r>
            <a:r>
              <a:rPr lang="en-US" dirty="0"/>
              <a:t>and creative approach to </a:t>
            </a:r>
            <a:r>
              <a:rPr lang="en-US" dirty="0" smtClean="0"/>
              <a:t>learning</a:t>
            </a:r>
            <a:r>
              <a:rPr lang="en-US" dirty="0"/>
              <a:t>.  </a:t>
            </a:r>
            <a:endParaRPr lang="en-US" dirty="0" smtClean="0"/>
          </a:p>
          <a:p>
            <a:r>
              <a:rPr lang="en-US" dirty="0"/>
              <a:t>l</a:t>
            </a:r>
            <a:r>
              <a:rPr lang="en-US" dirty="0" smtClean="0"/>
              <a:t>earning consists of practical </a:t>
            </a:r>
            <a:r>
              <a:rPr lang="en-US" dirty="0"/>
              <a:t>technical skills, </a:t>
            </a:r>
            <a:r>
              <a:rPr lang="en-US" dirty="0" smtClean="0"/>
              <a:t>healthy </a:t>
            </a:r>
            <a:r>
              <a:rPr lang="en-US" dirty="0"/>
              <a:t>living, informed decision-making, conflict resolution, environmental awareness and appreciation, creative problem solving, and leadership. </a:t>
            </a:r>
            <a:endParaRPr lang="en-US" dirty="0" smtClean="0"/>
          </a:p>
          <a:p>
            <a:r>
              <a:rPr lang="en-US" dirty="0"/>
              <a:t>I</a:t>
            </a:r>
            <a:r>
              <a:rPr lang="en-US" dirty="0" smtClean="0"/>
              <a:t>ndividual </a:t>
            </a:r>
            <a:r>
              <a:rPr lang="en-US" dirty="0"/>
              <a:t>and group skills are </a:t>
            </a:r>
            <a:r>
              <a:rPr lang="en-US" dirty="0" smtClean="0"/>
              <a:t>a focus and developed </a:t>
            </a:r>
            <a:r>
              <a:rPr lang="en-US" dirty="0"/>
              <a:t>in a meaningful and creative manner.</a:t>
            </a:r>
            <a:endParaRPr lang="en-CA" dirty="0"/>
          </a:p>
        </p:txBody>
      </p:sp>
    </p:spTree>
    <p:extLst>
      <p:ext uri="{BB962C8B-B14F-4D97-AF65-F5344CB8AC3E}">
        <p14:creationId xmlns:p14="http://schemas.microsoft.com/office/powerpoint/2010/main" val="2163839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FIRESIDE?</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FIRESIDE outdoor education program at RMSS is a two credit program established in recognition of the value and importance of outdoor education experiences. This co-ed, hands-on, group oriented and self-contained program combines in-class learning with outdoor experiential learning, so that intensive, safe, and enjoyable learning experiences can occur outdoors in natural settings. Students will collaborate with community partners and organizations to build empathy towards the environment while completing senior curriculum.  This program, in conjunction with community, industry, and educational partnerships will help foster environmental awareness and promote lifelong environmental stewardship.</a:t>
            </a:r>
          </a:p>
          <a:p>
            <a:endParaRPr lang="en-CA" dirty="0"/>
          </a:p>
        </p:txBody>
      </p:sp>
    </p:spTree>
    <p:extLst>
      <p:ext uri="{BB962C8B-B14F-4D97-AF65-F5344CB8AC3E}">
        <p14:creationId xmlns:p14="http://schemas.microsoft.com/office/powerpoint/2010/main" val="25976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credits can I earn?</a:t>
            </a:r>
            <a:endParaRPr lang="en-CA" dirty="0"/>
          </a:p>
        </p:txBody>
      </p:sp>
      <p:sp>
        <p:nvSpPr>
          <p:cNvPr id="3" name="Content Placeholder 2"/>
          <p:cNvSpPr>
            <a:spLocks noGrp="1"/>
          </p:cNvSpPr>
          <p:nvPr>
            <p:ph idx="1"/>
          </p:nvPr>
        </p:nvSpPr>
        <p:spPr/>
        <p:txBody>
          <a:bodyPr/>
          <a:lstStyle/>
          <a:p>
            <a:pPr marL="0" indent="0">
              <a:buNone/>
            </a:pPr>
            <a:r>
              <a:rPr lang="en-CA" dirty="0"/>
              <a:t>The FIRESIDE program offers two senior level courses applicable for all pathways:</a:t>
            </a:r>
          </a:p>
          <a:p>
            <a:pPr marL="0" indent="0">
              <a:buNone/>
            </a:pPr>
            <a:endParaRPr lang="en-CA" dirty="0" smtClean="0"/>
          </a:p>
          <a:p>
            <a:pPr marL="0" indent="0">
              <a:buNone/>
            </a:pPr>
            <a:r>
              <a:rPr lang="en-CA" dirty="0"/>
              <a:t>	</a:t>
            </a:r>
            <a:r>
              <a:rPr lang="en-CA" dirty="0" smtClean="0"/>
              <a:t>PAD </a:t>
            </a:r>
            <a:r>
              <a:rPr lang="en-CA" dirty="0"/>
              <a:t>3O          Outdoor </a:t>
            </a:r>
            <a:r>
              <a:rPr lang="en-CA" dirty="0" smtClean="0"/>
              <a:t>Education-</a:t>
            </a:r>
          </a:p>
          <a:p>
            <a:pPr marL="0" indent="0">
              <a:buNone/>
            </a:pPr>
            <a:r>
              <a:rPr lang="en-CA" dirty="0"/>
              <a:t>	</a:t>
            </a:r>
            <a:r>
              <a:rPr lang="en-CA" dirty="0" smtClean="0"/>
              <a:t>			</a:t>
            </a:r>
            <a:r>
              <a:rPr lang="en-CA" dirty="0" err="1" smtClean="0"/>
              <a:t>Phys</a:t>
            </a:r>
            <a:r>
              <a:rPr lang="en-CA" dirty="0" smtClean="0"/>
              <a:t> </a:t>
            </a:r>
            <a:r>
              <a:rPr lang="en-CA" dirty="0"/>
              <a:t>Ed. </a:t>
            </a:r>
            <a:r>
              <a:rPr lang="en-CA" dirty="0" smtClean="0"/>
              <a:t>Curriculum</a:t>
            </a:r>
            <a:endParaRPr lang="en-CA" dirty="0"/>
          </a:p>
          <a:p>
            <a:endParaRPr lang="en-CA" dirty="0"/>
          </a:p>
          <a:p>
            <a:pPr marL="0" indent="0">
              <a:buNone/>
            </a:pPr>
            <a:r>
              <a:rPr lang="en-CA" dirty="0" smtClean="0"/>
              <a:t>	IDC </a:t>
            </a:r>
            <a:r>
              <a:rPr lang="en-CA" dirty="0"/>
              <a:t>3O           Interdisciplinary Studies – </a:t>
            </a:r>
            <a:r>
              <a:rPr lang="en-CA" dirty="0" smtClean="0"/>
              <a:t>					Environmental </a:t>
            </a:r>
            <a:r>
              <a:rPr lang="en-CA" dirty="0"/>
              <a:t>Education</a:t>
            </a:r>
          </a:p>
          <a:p>
            <a:endParaRPr lang="en-CA" dirty="0"/>
          </a:p>
        </p:txBody>
      </p:sp>
    </p:spTree>
    <p:extLst>
      <p:ext uri="{BB962C8B-B14F-4D97-AF65-F5344CB8AC3E}">
        <p14:creationId xmlns:p14="http://schemas.microsoft.com/office/powerpoint/2010/main" val="2260378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Course Objectives?</a:t>
            </a:r>
            <a:endParaRPr lang="en-CA" dirty="0"/>
          </a:p>
        </p:txBody>
      </p:sp>
      <p:sp>
        <p:nvSpPr>
          <p:cNvPr id="3" name="Content Placeholder 2"/>
          <p:cNvSpPr>
            <a:spLocks noGrp="1"/>
          </p:cNvSpPr>
          <p:nvPr>
            <p:ph idx="1"/>
          </p:nvPr>
        </p:nvSpPr>
        <p:spPr>
          <a:xfrm>
            <a:off x="457200" y="990600"/>
            <a:ext cx="8229600" cy="5715000"/>
          </a:xfrm>
        </p:spPr>
        <p:txBody>
          <a:bodyPr>
            <a:noAutofit/>
          </a:bodyPr>
          <a:lstStyle/>
          <a:p>
            <a:pPr marL="0" indent="0">
              <a:buNone/>
            </a:pPr>
            <a:endParaRPr lang="en-US" sz="1800" dirty="0" smtClean="0"/>
          </a:p>
          <a:p>
            <a:r>
              <a:rPr lang="en-US" sz="1800" dirty="0" smtClean="0"/>
              <a:t>To </a:t>
            </a:r>
            <a:r>
              <a:rPr lang="en-US" sz="1800" dirty="0"/>
              <a:t>provide opportunities to develop an understanding of the interrelationships in the natural world and an awareness of how we affect, and are affected by, the environment.        </a:t>
            </a:r>
          </a:p>
          <a:p>
            <a:r>
              <a:rPr lang="en-US" sz="1800" dirty="0" smtClean="0"/>
              <a:t>To </a:t>
            </a:r>
            <a:r>
              <a:rPr lang="en-US" sz="1800" dirty="0"/>
              <a:t>provide a unique dimension for the promotion and encouragement of independence, resourcefulness, flexibility, creativity, ingenuity and problem solving.                            </a:t>
            </a:r>
          </a:p>
          <a:p>
            <a:r>
              <a:rPr lang="en-US" sz="1800" dirty="0" smtClean="0"/>
              <a:t>To </a:t>
            </a:r>
            <a:r>
              <a:rPr lang="en-US" sz="1800" dirty="0"/>
              <a:t>develop an appreciation of the patterns, structure, and interdependence in the natural and physical environment through activities involving observation, classification, presentation, cooperation and reflection.                                                                                    </a:t>
            </a:r>
          </a:p>
          <a:p>
            <a:r>
              <a:rPr lang="en-US" sz="1800" dirty="0" smtClean="0"/>
              <a:t>To </a:t>
            </a:r>
            <a:r>
              <a:rPr lang="en-US" sz="1800" dirty="0"/>
              <a:t>help provide opportunities for students to experience feelings such as wonder, loneliness, stress, fatigue, joy, success, and accomplishment.                                            </a:t>
            </a:r>
          </a:p>
          <a:p>
            <a:r>
              <a:rPr lang="en-US" sz="1800" dirty="0" smtClean="0"/>
              <a:t>To </a:t>
            </a:r>
            <a:r>
              <a:rPr lang="en-US" sz="1800" dirty="0"/>
              <a:t>provide opportunities for students to develop leisure time skills useful throughout life.                                                                                                                                       </a:t>
            </a:r>
          </a:p>
          <a:p>
            <a:r>
              <a:rPr lang="en-US" sz="1800" dirty="0" smtClean="0"/>
              <a:t>To </a:t>
            </a:r>
            <a:r>
              <a:rPr lang="en-US" sz="1800" dirty="0"/>
              <a:t>provide opportunities for students to develop attitudes of cooperation and sensitivity to others.                                                                                                                             </a:t>
            </a:r>
          </a:p>
          <a:p>
            <a:r>
              <a:rPr lang="en-US" sz="1800" dirty="0" smtClean="0"/>
              <a:t>To </a:t>
            </a:r>
            <a:r>
              <a:rPr lang="en-US" sz="1800" dirty="0"/>
              <a:t>provide opportunities for students to increase their knowledge of, and confidence in, the outdoors. </a:t>
            </a:r>
            <a:endParaRPr lang="en-CA" sz="1800" dirty="0"/>
          </a:p>
        </p:txBody>
      </p:sp>
    </p:spTree>
    <p:extLst>
      <p:ext uri="{BB962C8B-B14F-4D97-AF65-F5344CB8AC3E}">
        <p14:creationId xmlns:p14="http://schemas.microsoft.com/office/powerpoint/2010/main" val="128439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Your Instructors</a:t>
            </a:r>
            <a:endParaRPr lang="en-CA" dirty="0"/>
          </a:p>
        </p:txBody>
      </p:sp>
      <p:sp>
        <p:nvSpPr>
          <p:cNvPr id="4" name="Text Placeholder 3"/>
          <p:cNvSpPr>
            <a:spLocks noGrp="1"/>
          </p:cNvSpPr>
          <p:nvPr>
            <p:ph type="body" idx="1"/>
          </p:nvPr>
        </p:nvSpPr>
        <p:spPr/>
        <p:txBody>
          <a:bodyPr/>
          <a:lstStyle/>
          <a:p>
            <a:r>
              <a:rPr lang="en-US" dirty="0" smtClean="0"/>
              <a:t>Mrs. </a:t>
            </a:r>
            <a:r>
              <a:rPr lang="en-US" dirty="0" err="1" smtClean="0"/>
              <a:t>Olaveson</a:t>
            </a:r>
            <a:r>
              <a:rPr lang="en-US" dirty="0" smtClean="0"/>
              <a:t> </a:t>
            </a:r>
            <a:r>
              <a:rPr lang="en-US" dirty="0" smtClean="0"/>
              <a:t>(PAD3O</a:t>
            </a:r>
            <a:r>
              <a:rPr lang="en-US" dirty="0" smtClean="0"/>
              <a:t>)</a:t>
            </a:r>
            <a:endParaRPr lang="en-CA" dirty="0"/>
          </a:p>
        </p:txBody>
      </p:sp>
      <p:sp>
        <p:nvSpPr>
          <p:cNvPr id="6" name="Text Placeholder 5"/>
          <p:cNvSpPr>
            <a:spLocks noGrp="1"/>
          </p:cNvSpPr>
          <p:nvPr>
            <p:ph type="body" sz="half" idx="3"/>
          </p:nvPr>
        </p:nvSpPr>
        <p:spPr/>
        <p:txBody>
          <a:bodyPr/>
          <a:lstStyle/>
          <a:p>
            <a:r>
              <a:rPr lang="en-US" dirty="0" smtClean="0"/>
              <a:t>Mr. Clark </a:t>
            </a:r>
            <a:r>
              <a:rPr lang="en-US" dirty="0" smtClean="0"/>
              <a:t>(IDC3O</a:t>
            </a:r>
            <a:r>
              <a:rPr lang="en-US" dirty="0" smtClean="0"/>
              <a:t>)</a:t>
            </a:r>
            <a:endParaRPr lang="en-CA" dirty="0"/>
          </a:p>
        </p:txBody>
      </p:sp>
      <p:pic>
        <p:nvPicPr>
          <p:cNvPr id="3" name="Content Placeholder 2"/>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600" y="2743200"/>
            <a:ext cx="3454400" cy="2590800"/>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117227" y="2697232"/>
            <a:ext cx="1422400" cy="1066800"/>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313" y="2667000"/>
            <a:ext cx="3563487" cy="23717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7227" y="3768753"/>
            <a:ext cx="1320800" cy="107807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2511" y="3006661"/>
            <a:ext cx="1616202" cy="121215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0" y="4731544"/>
            <a:ext cx="1204912" cy="120491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4337" y="5038725"/>
            <a:ext cx="2552700" cy="1200634"/>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137" y="4853229"/>
            <a:ext cx="2161547" cy="1571625"/>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40725" y="4206906"/>
            <a:ext cx="1295400" cy="971550"/>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43824" y="4793726"/>
            <a:ext cx="1981200" cy="1320800"/>
          </a:xfrm>
          <a:prstGeom prst="rect">
            <a:avLst/>
          </a:prstGeom>
        </p:spPr>
      </p:pic>
    </p:spTree>
    <p:extLst>
      <p:ext uri="{BB962C8B-B14F-4D97-AF65-F5344CB8AC3E}">
        <p14:creationId xmlns:p14="http://schemas.microsoft.com/office/powerpoint/2010/main" val="89018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here because…</a:t>
            </a:r>
            <a:endParaRPr lang="en-CA" dirty="0"/>
          </a:p>
        </p:txBody>
      </p:sp>
      <p:sp>
        <p:nvSpPr>
          <p:cNvPr id="3" name="Content Placeholder 2"/>
          <p:cNvSpPr>
            <a:spLocks noGrp="1"/>
          </p:cNvSpPr>
          <p:nvPr>
            <p:ph idx="1"/>
          </p:nvPr>
        </p:nvSpPr>
        <p:spPr/>
        <p:txBody>
          <a:bodyPr/>
          <a:lstStyle/>
          <a:p>
            <a:r>
              <a:rPr lang="en-US" dirty="0" smtClean="0"/>
              <a:t>We enjoy:</a:t>
            </a:r>
          </a:p>
          <a:p>
            <a:pPr lvl="1"/>
            <a:r>
              <a:rPr lang="en-US" dirty="0" smtClean="0"/>
              <a:t>Personal Challenges</a:t>
            </a:r>
          </a:p>
          <a:p>
            <a:pPr lvl="1"/>
            <a:r>
              <a:rPr lang="en-US" dirty="0" smtClean="0"/>
              <a:t>Being outside</a:t>
            </a:r>
          </a:p>
          <a:p>
            <a:pPr lvl="1"/>
            <a:r>
              <a:rPr lang="en-US" dirty="0" smtClean="0"/>
              <a:t>Trying and Failing/Succeeding at new things</a:t>
            </a:r>
          </a:p>
          <a:p>
            <a:pPr lvl="1"/>
            <a:r>
              <a:rPr lang="en-US" dirty="0" smtClean="0"/>
              <a:t>Leaving our comfort zone</a:t>
            </a:r>
          </a:p>
          <a:p>
            <a:pPr lvl="1"/>
            <a:r>
              <a:rPr lang="en-US" dirty="0" smtClean="0"/>
              <a:t>Working with others</a:t>
            </a:r>
          </a:p>
          <a:p>
            <a:pPr lvl="1"/>
            <a:r>
              <a:rPr lang="en-US" dirty="0" smtClean="0"/>
              <a:t>Problem-solving</a:t>
            </a:r>
          </a:p>
        </p:txBody>
      </p:sp>
    </p:spTree>
    <p:extLst>
      <p:ext uri="{BB962C8B-B14F-4D97-AF65-F5344CB8AC3E}">
        <p14:creationId xmlns:p14="http://schemas.microsoft.com/office/powerpoint/2010/main" val="155145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you here?</a:t>
            </a:r>
            <a:endParaRPr lang="en-CA" dirty="0"/>
          </a:p>
        </p:txBody>
      </p:sp>
      <p:pic>
        <p:nvPicPr>
          <p:cNvPr id="4" name="Content Placeholder 3"/>
          <p:cNvPicPr>
            <a:picLocks noGrp="1" noChangeAspect="1"/>
          </p:cNvPicPr>
          <p:nvPr>
            <p:ph idx="1"/>
          </p:nvPr>
        </p:nvPicPr>
        <p:blipFill>
          <a:blip r:embed="rId2"/>
          <a:stretch>
            <a:fillRect/>
          </a:stretch>
        </p:blipFill>
        <p:spPr>
          <a:xfrm>
            <a:off x="2286000" y="1933724"/>
            <a:ext cx="4724399" cy="4538724"/>
          </a:xfrm>
          <a:prstGeom prst="rect">
            <a:avLst/>
          </a:prstGeom>
        </p:spPr>
      </p:pic>
    </p:spTree>
    <p:extLst>
      <p:ext uri="{BB962C8B-B14F-4D97-AF65-F5344CB8AC3E}">
        <p14:creationId xmlns:p14="http://schemas.microsoft.com/office/powerpoint/2010/main" val="1392915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will do well here?</a:t>
            </a:r>
            <a:endParaRPr lang="en-CA" dirty="0"/>
          </a:p>
        </p:txBody>
      </p:sp>
      <p:sp>
        <p:nvSpPr>
          <p:cNvPr id="3" name="Content Placeholder 2"/>
          <p:cNvSpPr>
            <a:spLocks noGrp="1"/>
          </p:cNvSpPr>
          <p:nvPr>
            <p:ph idx="1"/>
          </p:nvPr>
        </p:nvSpPr>
        <p:spPr/>
        <p:txBody>
          <a:bodyPr/>
          <a:lstStyle/>
          <a:p>
            <a:pPr lvl="1"/>
            <a:r>
              <a:rPr lang="en-US" dirty="0" smtClean="0"/>
              <a:t>People who love being out of the school</a:t>
            </a:r>
          </a:p>
          <a:p>
            <a:pPr lvl="1"/>
            <a:r>
              <a:rPr lang="en-US" dirty="0" smtClean="0"/>
              <a:t>People who have a positive attitude</a:t>
            </a:r>
          </a:p>
          <a:p>
            <a:pPr lvl="1"/>
            <a:r>
              <a:rPr lang="en-US" dirty="0" smtClean="0"/>
              <a:t>People with good attendance</a:t>
            </a:r>
          </a:p>
          <a:p>
            <a:pPr lvl="1"/>
            <a:r>
              <a:rPr lang="en-US" dirty="0" smtClean="0"/>
              <a:t>People who can be independent thinkers</a:t>
            </a:r>
          </a:p>
          <a:p>
            <a:pPr lvl="1"/>
            <a:r>
              <a:rPr lang="en-US" dirty="0" smtClean="0"/>
              <a:t>People who work well on a team</a:t>
            </a:r>
          </a:p>
          <a:p>
            <a:pPr lvl="1"/>
            <a:r>
              <a:rPr lang="en-US" dirty="0" smtClean="0"/>
              <a:t>People who are here because they want to be</a:t>
            </a:r>
            <a:endParaRPr lang="en-CA" dirty="0"/>
          </a:p>
        </p:txBody>
      </p:sp>
    </p:spTree>
    <p:extLst>
      <p:ext uri="{BB962C8B-B14F-4D97-AF65-F5344CB8AC3E}">
        <p14:creationId xmlns:p14="http://schemas.microsoft.com/office/powerpoint/2010/main" val="96880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91</TotalTime>
  <Words>592</Words>
  <Application>Microsoft Office PowerPoint</Application>
  <PresentationFormat>On-screen Show (4:3)</PresentationFormat>
  <Paragraphs>69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Welcome to</vt:lpstr>
      <vt:lpstr>What is Outdoor Education?</vt:lpstr>
      <vt:lpstr>What is FIRESIDE?</vt:lpstr>
      <vt:lpstr>What credits can I earn?</vt:lpstr>
      <vt:lpstr>Course Objectives?</vt:lpstr>
      <vt:lpstr>Meet Your Instructors</vt:lpstr>
      <vt:lpstr>We are here because…</vt:lpstr>
      <vt:lpstr>Why are you here?</vt:lpstr>
      <vt:lpstr>Who will do well here?</vt:lpstr>
      <vt:lpstr>Who SHOULD NOT COME BACK Tuesday!?</vt:lpstr>
      <vt:lpstr>To be successful here you MUST</vt:lpstr>
      <vt:lpstr>You WILL get wet, dirty and be miserable on some days!</vt:lpstr>
      <vt:lpstr>The GOOD days  make it all worth while…</vt:lpstr>
      <vt:lpstr>If you are not excited by what you see…</vt:lpstr>
    </vt:vector>
  </TitlesOfParts>
  <Company>District School Board Ontario North East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Carolyn Olaveson</dc:creator>
  <cp:lastModifiedBy>Carolyn Olaveson</cp:lastModifiedBy>
  <cp:revision>10</cp:revision>
  <cp:lastPrinted>2014-02-02T18:00:06Z</cp:lastPrinted>
  <dcterms:created xsi:type="dcterms:W3CDTF">2014-01-31T16:05:49Z</dcterms:created>
  <dcterms:modified xsi:type="dcterms:W3CDTF">2015-02-03T15:42:34Z</dcterms:modified>
</cp:coreProperties>
</file>